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D0613F-6DC5-4084-BF6E-4344F32A1D7C}">
  <a:tblStyle styleId="{9ED0613F-6DC5-4084-BF6E-4344F32A1D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315aa1ac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315aa1ac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15aa1ac86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315aa1ac8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177aef216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3177aef2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a4aabb20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5a4aabb2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a4aabb20b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5a4aabb2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a4aabb20b_2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5a4aabb20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a4aabb20b_2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5a4aabb20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a4aabb20b_2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5a4aabb20b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a4aabb20b_2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5a4aabb20b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a4aabb20b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5a4aabb20b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315aa1ac86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2315aa1ac8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15aa1ac86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315aa1ac8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15aa1ac86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315aa1ac8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15aa1ac86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315aa1ac8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15aa1ac86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315aa1ac8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a4aabb20b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5a4aabb20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15aa1ac86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315aa1ac8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15aa1ac86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315aa1ac8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89575" y="88950"/>
            <a:ext cx="8520600" cy="10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9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Tricks to Improve Performance</a:t>
            </a:r>
            <a:endParaRPr sz="39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23400" y="4534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2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 Hùng An</a:t>
            </a:r>
            <a:endParaRPr sz="2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78162" y="1166843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79012" y="-15334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925" y="1730268"/>
            <a:ext cx="4286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Transfer Learning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When and how to fine-tune?</a:t>
            </a:r>
            <a:endParaRPr sz="1800">
              <a:solidFill>
                <a:srgbClr val="0070C0"/>
              </a:solidFill>
            </a:endParaRPr>
          </a:p>
        </p:txBody>
      </p:sp>
      <p:graphicFrame>
        <p:nvGraphicFramePr>
          <p:cNvPr id="170" name="Google Shape;170;p22"/>
          <p:cNvGraphicFramePr/>
          <p:nvPr/>
        </p:nvGraphicFramePr>
        <p:xfrm>
          <a:off x="134925" y="183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{9ED0613F-6DC5-4084-BF6E-4344F32A1D7C}</a:tableStyleId>
              </a:tblPr>
              <a:tblGrid>
                <a:gridCol w="1611175"/>
                <a:gridCol w="2149275"/>
                <a:gridCol w="5171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800">
                          <a:solidFill>
                            <a:srgbClr val="0070C0"/>
                          </a:solidFill>
                        </a:rPr>
                        <a:t>Dataset size</a:t>
                      </a:r>
                      <a:endParaRPr b="1" sz="18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800">
                          <a:solidFill>
                            <a:srgbClr val="0070C0"/>
                          </a:solidFill>
                        </a:rPr>
                        <a:t>Dataset similarity</a:t>
                      </a:r>
                      <a:endParaRPr b="1" sz="18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800">
                          <a:solidFill>
                            <a:srgbClr val="0070C0"/>
                          </a:solidFill>
                        </a:rPr>
                        <a:t>Recommendation</a:t>
                      </a:r>
                      <a:endParaRPr b="1" sz="18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Large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Very different 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Train model B from scratc</a:t>
                      </a: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h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 Initalize weights from model A 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Large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Similar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OK to fine-tune (less likely to overfit)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Small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Very different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Train classifier using the earlier layers 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Small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Similar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Don't fine-tune (overfitting). Train a linear classifier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9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10</a:t>
            </a:r>
            <a:endParaRPr sz="1400"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50" y="1344211"/>
            <a:ext cx="4529925" cy="1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00" y="1563500"/>
            <a:ext cx="2256500" cy="7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78988" y="2466525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Thêm normalize layer để chuẩn hóa feature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5491950" y="2327913"/>
            <a:ext cx="357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p: xác suất của lần train trước đó</a:t>
            </a:r>
            <a:endParaRPr sz="1800">
              <a:solidFill>
                <a:srgbClr val="007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C: số lượng Class 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138" y="3113275"/>
            <a:ext cx="8661416" cy="15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2 - Normalize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1275875" y="4433575"/>
            <a:ext cx="243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With Normalize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11</a:t>
            </a:r>
            <a:endParaRPr sz="1400"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75" y="1316438"/>
            <a:ext cx="4926375" cy="29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441" y="1316450"/>
            <a:ext cx="4938434" cy="29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5554038" y="4433575"/>
            <a:ext cx="243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Without Normalize</a:t>
            </a:r>
            <a:endParaRPr sz="18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2177775" y="158800"/>
            <a:ext cx="684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CUDA Error: Out of Memory 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12</a:t>
            </a:r>
            <a:endParaRPr sz="1400"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025" y="1153949"/>
            <a:ext cx="5669926" cy="19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79000" y="3186100"/>
            <a:ext cx="89877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lang="vi" sz="1800">
                <a:solidFill>
                  <a:srgbClr val="0070C0"/>
                </a:solidFill>
              </a:rPr>
              <a:t>Koila: a light-weight wrapper over native PyTorch.</a:t>
            </a:r>
            <a:endParaRPr sz="1800">
              <a:solidFill>
                <a:srgbClr val="0070C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b="1" lang="vi" sz="1800">
                <a:solidFill>
                  <a:srgbClr val="0070C0"/>
                </a:solidFill>
              </a:rPr>
              <a:t>Automatically computes the amount of remaining GPU memory and uses the right batch size</a:t>
            </a:r>
            <a:r>
              <a:rPr lang="vi" sz="1800">
                <a:solidFill>
                  <a:srgbClr val="0070C0"/>
                </a:solidFill>
              </a:rPr>
              <a:t>, saving everyone from having to manually fine-tune the batch size whenever a model is used.</a:t>
            </a:r>
            <a:endParaRPr sz="18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2177775" y="158800"/>
            <a:ext cx="684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Iterate over rows in dataframe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13</a:t>
            </a:r>
            <a:endParaRPr sz="1400"/>
          </a:p>
        </p:txBody>
      </p:sp>
      <p:sp>
        <p:nvSpPr>
          <p:cNvPr id="215" name="Google Shape;215;p26"/>
          <p:cNvSpPr txBox="1"/>
          <p:nvPr/>
        </p:nvSpPr>
        <p:spPr>
          <a:xfrm>
            <a:off x="911050" y="3560525"/>
            <a:ext cx="73236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Pandas vectorization far outperforms Pandas iterrows for computing stuff with dataframes.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25" y="1414650"/>
            <a:ext cx="3737783" cy="18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908" y="1353681"/>
            <a:ext cx="4415266" cy="1943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2177775" y="158800"/>
            <a:ext cx="684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Xavier Init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14</a:t>
            </a:r>
            <a:endParaRPr sz="1400"/>
          </a:p>
        </p:txBody>
      </p:sp>
      <p:sp>
        <p:nvSpPr>
          <p:cNvPr id="226" name="Google Shape;226;p27"/>
          <p:cNvSpPr txBox="1"/>
          <p:nvPr/>
        </p:nvSpPr>
        <p:spPr>
          <a:xfrm>
            <a:off x="79000" y="1031475"/>
            <a:ext cx="89877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b="1" lang="vi" sz="1800">
                <a:solidFill>
                  <a:srgbClr val="0070C0"/>
                </a:solidFill>
              </a:rPr>
              <a:t>Weight initialization</a:t>
            </a:r>
            <a:r>
              <a:rPr lang="vi" sz="1800">
                <a:solidFill>
                  <a:srgbClr val="0070C0"/>
                </a:solidFill>
              </a:rPr>
              <a:t> is an </a:t>
            </a:r>
            <a:r>
              <a:rPr b="1" lang="vi" sz="1800">
                <a:solidFill>
                  <a:srgbClr val="0070C0"/>
                </a:solidFill>
              </a:rPr>
              <a:t>important</a:t>
            </a:r>
            <a:r>
              <a:rPr lang="vi" sz="1800">
                <a:solidFill>
                  <a:srgbClr val="0070C0"/>
                </a:solidFill>
              </a:rPr>
              <a:t> consideration in the </a:t>
            </a:r>
            <a:r>
              <a:rPr b="1" lang="vi" sz="1800">
                <a:solidFill>
                  <a:srgbClr val="0070C0"/>
                </a:solidFill>
              </a:rPr>
              <a:t>design</a:t>
            </a:r>
            <a:r>
              <a:rPr lang="vi" sz="1800">
                <a:solidFill>
                  <a:srgbClr val="0070C0"/>
                </a:solidFill>
              </a:rPr>
              <a:t> of a neural network model.</a:t>
            </a:r>
            <a:endParaRPr sz="1800">
              <a:solidFill>
                <a:srgbClr val="0070C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lang="vi" sz="1800">
                <a:solidFill>
                  <a:srgbClr val="0070C0"/>
                </a:solidFill>
              </a:rPr>
              <a:t>The </a:t>
            </a:r>
            <a:r>
              <a:rPr b="1" lang="vi" sz="1800">
                <a:solidFill>
                  <a:srgbClr val="0070C0"/>
                </a:solidFill>
              </a:rPr>
              <a:t>nodes</a:t>
            </a:r>
            <a:r>
              <a:rPr lang="vi" sz="1800">
                <a:solidFill>
                  <a:srgbClr val="0070C0"/>
                </a:solidFill>
              </a:rPr>
              <a:t> in neural networks are </a:t>
            </a:r>
            <a:r>
              <a:rPr b="1" lang="vi" sz="1800">
                <a:solidFill>
                  <a:srgbClr val="0070C0"/>
                </a:solidFill>
              </a:rPr>
              <a:t>composed</a:t>
            </a:r>
            <a:r>
              <a:rPr lang="vi" sz="1800">
                <a:solidFill>
                  <a:srgbClr val="0070C0"/>
                </a:solidFill>
              </a:rPr>
              <a:t> of </a:t>
            </a:r>
            <a:r>
              <a:rPr b="1" lang="vi" sz="1800">
                <a:solidFill>
                  <a:srgbClr val="0070C0"/>
                </a:solidFill>
              </a:rPr>
              <a:t>parameters</a:t>
            </a:r>
            <a:r>
              <a:rPr lang="vi" sz="1800">
                <a:solidFill>
                  <a:srgbClr val="0070C0"/>
                </a:solidFill>
              </a:rPr>
              <a:t> </a:t>
            </a:r>
            <a:r>
              <a:rPr b="1" lang="vi" sz="1800">
                <a:solidFill>
                  <a:srgbClr val="0070C0"/>
                </a:solidFill>
              </a:rPr>
              <a:t>referred</a:t>
            </a:r>
            <a:r>
              <a:rPr lang="vi" sz="1800">
                <a:solidFill>
                  <a:srgbClr val="0070C0"/>
                </a:solidFill>
              </a:rPr>
              <a:t> to as </a:t>
            </a:r>
            <a:r>
              <a:rPr b="1" lang="vi" sz="1800">
                <a:solidFill>
                  <a:srgbClr val="0070C0"/>
                </a:solidFill>
              </a:rPr>
              <a:t>weights</a:t>
            </a:r>
            <a:r>
              <a:rPr lang="vi" sz="1800">
                <a:solidFill>
                  <a:srgbClr val="0070C0"/>
                </a:solidFill>
              </a:rPr>
              <a:t> used to </a:t>
            </a:r>
            <a:r>
              <a:rPr b="1" lang="vi" sz="1800">
                <a:solidFill>
                  <a:srgbClr val="0070C0"/>
                </a:solidFill>
              </a:rPr>
              <a:t>calculate</a:t>
            </a:r>
            <a:r>
              <a:rPr lang="vi" sz="1800">
                <a:solidFill>
                  <a:srgbClr val="0070C0"/>
                </a:solidFill>
              </a:rPr>
              <a:t> a </a:t>
            </a:r>
            <a:r>
              <a:rPr b="1" lang="vi" sz="1800">
                <a:solidFill>
                  <a:srgbClr val="0070C0"/>
                </a:solidFill>
              </a:rPr>
              <a:t>weighted</a:t>
            </a:r>
            <a:r>
              <a:rPr lang="vi" sz="1800">
                <a:solidFill>
                  <a:srgbClr val="0070C0"/>
                </a:solidFill>
              </a:rPr>
              <a:t> sum of the inputs.</a:t>
            </a:r>
            <a:endParaRPr sz="1800">
              <a:solidFill>
                <a:srgbClr val="0070C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lang="vi" sz="1800">
                <a:solidFill>
                  <a:srgbClr val="0070C0"/>
                </a:solidFill>
              </a:rPr>
              <a:t>The </a:t>
            </a:r>
            <a:r>
              <a:rPr b="1" lang="vi" sz="1800">
                <a:solidFill>
                  <a:srgbClr val="0070C0"/>
                </a:solidFill>
              </a:rPr>
              <a:t>xavier initialization</a:t>
            </a:r>
            <a:r>
              <a:rPr lang="vi" sz="1800">
                <a:solidFill>
                  <a:srgbClr val="0070C0"/>
                </a:solidFill>
              </a:rPr>
              <a:t> method is </a:t>
            </a:r>
            <a:r>
              <a:rPr b="1" lang="vi" sz="1800">
                <a:solidFill>
                  <a:srgbClr val="0070C0"/>
                </a:solidFill>
              </a:rPr>
              <a:t>calculated</a:t>
            </a:r>
            <a:r>
              <a:rPr lang="vi" sz="1800">
                <a:solidFill>
                  <a:srgbClr val="0070C0"/>
                </a:solidFill>
              </a:rPr>
              <a:t> as a </a:t>
            </a:r>
            <a:r>
              <a:rPr b="1" lang="vi" sz="1800">
                <a:solidFill>
                  <a:srgbClr val="0070C0"/>
                </a:solidFill>
              </a:rPr>
              <a:t>random number</a:t>
            </a:r>
            <a:r>
              <a:rPr lang="vi" sz="1800">
                <a:solidFill>
                  <a:srgbClr val="0070C0"/>
                </a:solidFill>
              </a:rPr>
              <a:t> with a </a:t>
            </a:r>
            <a:r>
              <a:rPr b="1" lang="vi" sz="1800">
                <a:solidFill>
                  <a:srgbClr val="0070C0"/>
                </a:solidFill>
              </a:rPr>
              <a:t>uniform probability distribution</a:t>
            </a:r>
            <a:r>
              <a:rPr lang="vi" sz="1800">
                <a:solidFill>
                  <a:srgbClr val="0070C0"/>
                </a:solidFill>
              </a:rPr>
              <a:t> (U) between the range </a:t>
            </a:r>
            <a:r>
              <a:rPr b="1" lang="vi" sz="1800">
                <a:solidFill>
                  <a:srgbClr val="0070C0"/>
                </a:solidFill>
              </a:rPr>
              <a:t>[-(1/sqrt(n)), 1/sqrt(n)]</a:t>
            </a:r>
            <a:r>
              <a:rPr lang="vi" sz="1800">
                <a:solidFill>
                  <a:srgbClr val="0070C0"/>
                </a:solidFill>
              </a:rPr>
              <a:t>, where n is the number of inputs to the node.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850" y="3096825"/>
            <a:ext cx="4572000" cy="1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2177775" y="158800"/>
            <a:ext cx="684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5 - Xavier Init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15</a:t>
            </a:r>
            <a:endParaRPr sz="1400"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1" y="1212550"/>
            <a:ext cx="4938434" cy="29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1093688" y="4275925"/>
            <a:ext cx="243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Baseline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811" y="1291863"/>
            <a:ext cx="3998590" cy="28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5659088" y="4275925"/>
            <a:ext cx="243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Baseline + </a:t>
            </a:r>
            <a:r>
              <a:rPr lang="vi" sz="1800">
                <a:solidFill>
                  <a:srgbClr val="0070C0"/>
                </a:solidFill>
              </a:rPr>
              <a:t>Xavier</a:t>
            </a:r>
            <a:endParaRPr sz="18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2177775" y="158800"/>
            <a:ext cx="684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bias decay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16</a:t>
            </a:r>
            <a:endParaRPr sz="14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63" y="1004243"/>
            <a:ext cx="5432586" cy="390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17</a:t>
            </a:r>
            <a:endParaRPr sz="1400"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1" y="1212550"/>
            <a:ext cx="4938434" cy="29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1093688" y="4275925"/>
            <a:ext cx="243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Baseline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5659088" y="4275925"/>
            <a:ext cx="243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Baseline + Xavier </a:t>
            </a:r>
            <a:endParaRPr sz="1800">
              <a:solidFill>
                <a:srgbClr val="007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+ </a:t>
            </a:r>
            <a:r>
              <a:rPr lang="vi" sz="1800">
                <a:solidFill>
                  <a:srgbClr val="0070C0"/>
                </a:solidFill>
              </a:rPr>
              <a:t>No bias decay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259" name="Google Shape;259;p30"/>
          <p:cNvSpPr txBox="1"/>
          <p:nvPr>
            <p:ph type="title"/>
          </p:nvPr>
        </p:nvSpPr>
        <p:spPr>
          <a:xfrm>
            <a:off x="2177775" y="158800"/>
            <a:ext cx="684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6 - No bias decay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11" y="1268351"/>
            <a:ext cx="4172173" cy="277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</a:t>
            </a: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75" y="1581875"/>
            <a:ext cx="4158051" cy="28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Traditional vs Transfer Learning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41100" y="4427825"/>
            <a:ext cx="449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Traditional </a:t>
            </a:r>
            <a:r>
              <a:rPr lang="vi" sz="1800">
                <a:solidFill>
                  <a:srgbClr val="0070C0"/>
                </a:solidFill>
              </a:rPr>
              <a:t>Machine Learning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326" y="1581875"/>
            <a:ext cx="4098091" cy="27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177725" y="4427825"/>
            <a:ext cx="33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Tra</a:t>
            </a:r>
            <a:r>
              <a:rPr lang="vi" sz="1800">
                <a:solidFill>
                  <a:srgbClr val="0070C0"/>
                </a:solidFill>
              </a:rPr>
              <a:t>nsfer </a:t>
            </a:r>
            <a:r>
              <a:rPr lang="vi" sz="1800">
                <a:solidFill>
                  <a:srgbClr val="0070C0"/>
                </a:solidFill>
              </a:rPr>
              <a:t>Learning</a:t>
            </a:r>
            <a:endParaRPr sz="1800">
              <a:solidFill>
                <a:srgbClr val="0070C0"/>
              </a:solidFill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4572000" y="1417075"/>
            <a:ext cx="0" cy="3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1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Transfer Learning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Transfer Learning </a:t>
            </a:r>
            <a:r>
              <a:rPr lang="vi" sz="1800">
                <a:solidFill>
                  <a:srgbClr val="0070C0"/>
                </a:solidFill>
              </a:rPr>
              <a:t>Types</a:t>
            </a:r>
            <a:endParaRPr sz="1800">
              <a:solidFill>
                <a:srgbClr val="0070C0"/>
              </a:solidFill>
            </a:endParaRPr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134925" y="183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{9ED0613F-6DC5-4084-BF6E-4344F32A1D7C}</a:tableStyleId>
              </a:tblPr>
              <a:tblGrid>
                <a:gridCol w="1466275"/>
                <a:gridCol w="4767625"/>
                <a:gridCol w="2697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800">
                          <a:solidFill>
                            <a:srgbClr val="0070C0"/>
                          </a:solidFill>
                        </a:rPr>
                        <a:t>Types</a:t>
                      </a:r>
                      <a:endParaRPr b="1" sz="18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800">
                          <a:solidFill>
                            <a:srgbClr val="0070C0"/>
                          </a:solidFill>
                        </a:rPr>
                        <a:t>Description</a:t>
                      </a:r>
                      <a:endParaRPr b="1" sz="18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800">
                          <a:solidFill>
                            <a:srgbClr val="0070C0"/>
                          </a:solidFill>
                        </a:rPr>
                        <a:t>Examples</a:t>
                      </a:r>
                      <a:endParaRPr b="1" sz="18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Inductive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Adapt existing </a:t>
                      </a:r>
                      <a:r>
                        <a:rPr b="1" lang="vi" sz="1600">
                          <a:solidFill>
                            <a:srgbClr val="0070C0"/>
                          </a:solidFill>
                        </a:rPr>
                        <a:t>supervised </a:t>
                      </a: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training model 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on new </a:t>
                      </a:r>
                      <a:r>
                        <a:rPr b="1" lang="vi" sz="1600">
                          <a:solidFill>
                            <a:srgbClr val="0070C0"/>
                          </a:solidFill>
                        </a:rPr>
                        <a:t>labeled </a:t>
                      </a: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dataset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Classification, Regression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Transducti</a:t>
                      </a: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v</a:t>
                      </a: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e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Adapt existing </a:t>
                      </a:r>
                      <a:r>
                        <a:rPr b="1" lang="vi" sz="1600">
                          <a:solidFill>
                            <a:srgbClr val="0070C0"/>
                          </a:solidFill>
                        </a:rPr>
                        <a:t>supervised </a:t>
                      </a: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training model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 on new </a:t>
                      </a:r>
                      <a:r>
                        <a:rPr b="1" lang="vi" sz="1600">
                          <a:solidFill>
                            <a:srgbClr val="0070C0"/>
                          </a:solidFill>
                        </a:rPr>
                        <a:t>unlabeled </a:t>
                      </a: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dataset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Classification, Regression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Unsupervised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Adapt existing </a:t>
                      </a:r>
                      <a:r>
                        <a:rPr b="1" lang="vi" sz="1600">
                          <a:solidFill>
                            <a:srgbClr val="0070C0"/>
                          </a:solidFill>
                        </a:rPr>
                        <a:t>unsupervised </a:t>
                      </a: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training model 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on new </a:t>
                      </a:r>
                      <a:r>
                        <a:rPr b="1" lang="vi" sz="1600">
                          <a:solidFill>
                            <a:srgbClr val="0070C0"/>
                          </a:solidFill>
                        </a:rPr>
                        <a:t>unlabeled </a:t>
                      </a: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dataset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>
                          <a:solidFill>
                            <a:srgbClr val="0070C0"/>
                          </a:solidFill>
                        </a:rPr>
                        <a:t>Clustering</a:t>
                      </a:r>
                      <a:endParaRPr sz="1600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2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Transfer Learning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Neural Network Layers: General to specific 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9000" y="2437225"/>
            <a:ext cx="89877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AutoNum type="arabicPeriod"/>
            </a:pPr>
            <a:r>
              <a:rPr lang="vi" sz="1800">
                <a:solidFill>
                  <a:srgbClr val="0070C0"/>
                </a:solidFill>
              </a:rPr>
              <a:t>Bottom/first/earlier layers: general learners </a:t>
            </a:r>
            <a:endParaRPr sz="1800">
              <a:solidFill>
                <a:srgbClr val="0070C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lang="vi" sz="1800">
                <a:solidFill>
                  <a:srgbClr val="0070C0"/>
                </a:solidFill>
              </a:rPr>
              <a:t>Low-level: edges, visual shapes</a:t>
            </a:r>
            <a:endParaRPr sz="1800">
              <a:solidFill>
                <a:srgbClr val="0070C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AutoNum type="arabicPeriod"/>
            </a:pPr>
            <a:r>
              <a:rPr lang="vi" sz="1800">
                <a:solidFill>
                  <a:srgbClr val="0070C0"/>
                </a:solidFill>
              </a:rPr>
              <a:t>Top/last/later layers: specific learners </a:t>
            </a:r>
            <a:endParaRPr sz="1800">
              <a:solidFill>
                <a:srgbClr val="0070C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lang="vi" sz="1800">
                <a:solidFill>
                  <a:srgbClr val="0070C0"/>
                </a:solidFill>
              </a:rPr>
              <a:t>High-level features: eyes, feathers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675" y="1244875"/>
            <a:ext cx="4010925" cy="31829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5330688" y="4427825"/>
            <a:ext cx="33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Earlier layers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3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Transfer Learning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Neural Network Layers: General to specific 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9000" y="2437225"/>
            <a:ext cx="89877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AutoNum type="arabicPeriod"/>
            </a:pPr>
            <a:r>
              <a:rPr lang="vi" sz="1800">
                <a:solidFill>
                  <a:srgbClr val="0070C0"/>
                </a:solidFill>
              </a:rPr>
              <a:t>Bottom/first/earlier layers: general learners </a:t>
            </a:r>
            <a:endParaRPr sz="1800">
              <a:solidFill>
                <a:srgbClr val="0070C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lang="vi" sz="1800">
                <a:solidFill>
                  <a:srgbClr val="0070C0"/>
                </a:solidFill>
              </a:rPr>
              <a:t>Low-level: edges, visual shapes</a:t>
            </a:r>
            <a:endParaRPr sz="1800">
              <a:solidFill>
                <a:srgbClr val="0070C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AutoNum type="arabicPeriod"/>
            </a:pPr>
            <a:r>
              <a:rPr lang="vi" sz="1800">
                <a:solidFill>
                  <a:srgbClr val="0070C0"/>
                </a:solidFill>
              </a:rPr>
              <a:t>Top/last/later layers: specific learners </a:t>
            </a:r>
            <a:endParaRPr sz="1800">
              <a:solidFill>
                <a:srgbClr val="0070C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lang="vi" sz="1800">
                <a:solidFill>
                  <a:srgbClr val="0070C0"/>
                </a:solidFill>
              </a:rPr>
              <a:t>High-level features: eyes, feathers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351050" y="4427825"/>
            <a:ext cx="33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Mid </a:t>
            </a:r>
            <a:r>
              <a:rPr lang="vi" sz="1800">
                <a:solidFill>
                  <a:srgbClr val="0070C0"/>
                </a:solidFill>
              </a:rPr>
              <a:t>layers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48979" l="0" r="0" t="0"/>
          <a:stretch/>
        </p:blipFill>
        <p:spPr>
          <a:xfrm>
            <a:off x="4972300" y="2238631"/>
            <a:ext cx="4094400" cy="158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4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Transfer Learning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Neural Network Layers: General to specific 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5</a:t>
            </a:r>
            <a:endParaRPr sz="1400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0" y="1623800"/>
            <a:ext cx="2663767" cy="26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441225" y="4329350"/>
            <a:ext cx="21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ImageNet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550" y="2059910"/>
            <a:ext cx="2663776" cy="178586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4199475" y="4329350"/>
            <a:ext cx="21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Pill data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2959438" y="2780075"/>
            <a:ext cx="7074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6688950" y="2005125"/>
            <a:ext cx="2332200" cy="1591200"/>
          </a:xfrm>
          <a:prstGeom prst="cloudCallout">
            <a:avLst>
              <a:gd fmla="val -58775" name="adj1"/>
              <a:gd fmla="val 10248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Earlier layers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Transfer Learning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Neural Network Layers: General to specific 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79000" y="2437225"/>
            <a:ext cx="89877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AutoNum type="arabicPeriod"/>
            </a:pPr>
            <a:r>
              <a:rPr lang="vi" sz="1800">
                <a:solidFill>
                  <a:srgbClr val="0070C0"/>
                </a:solidFill>
              </a:rPr>
              <a:t>Bottom/first/earlier layers: general learners </a:t>
            </a:r>
            <a:endParaRPr sz="1800">
              <a:solidFill>
                <a:srgbClr val="0070C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lang="vi" sz="1800">
                <a:solidFill>
                  <a:srgbClr val="0070C0"/>
                </a:solidFill>
              </a:rPr>
              <a:t>Low-level: edges, visual shapes</a:t>
            </a:r>
            <a:endParaRPr sz="1800">
              <a:solidFill>
                <a:srgbClr val="0070C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AutoNum type="arabicPeriod"/>
            </a:pPr>
            <a:r>
              <a:rPr lang="vi" sz="1800">
                <a:solidFill>
                  <a:srgbClr val="0070C0"/>
                </a:solidFill>
              </a:rPr>
              <a:t>Top/last/later layers: specific learners </a:t>
            </a:r>
            <a:endParaRPr sz="1800">
              <a:solidFill>
                <a:srgbClr val="0070C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lang="vi" sz="1800">
                <a:solidFill>
                  <a:srgbClr val="0070C0"/>
                </a:solidFill>
              </a:rPr>
              <a:t>High-level features: eyes, feathers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5351050" y="4427825"/>
            <a:ext cx="33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Later layers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575" y="1209000"/>
            <a:ext cx="4089847" cy="313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6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Transfer Learning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Transfer Learning: Overview 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188" y="1467750"/>
            <a:ext cx="4675626" cy="34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7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2177775" y="158800"/>
            <a:ext cx="614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vi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Transfer Learning</a:t>
            </a:r>
            <a:endParaRPr b="1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79012" y="797518"/>
            <a:ext cx="8987700" cy="140700"/>
          </a:xfrm>
          <a:prstGeom prst="rect">
            <a:avLst/>
          </a:prstGeom>
          <a:solidFill>
            <a:srgbClr val="91A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79012" y="-9"/>
            <a:ext cx="15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VIETNAM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400" u="none" cap="none" strike="noStrike">
                <a:solidFill>
                  <a:srgbClr val="91A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All-in-One Course</a:t>
            </a:r>
            <a:endParaRPr b="1" i="0" sz="1400" u="none" cap="none" strike="noStrike">
              <a:solidFill>
                <a:srgbClr val="91A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79000" y="946800"/>
            <a:ext cx="52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Transfer Learning: </a:t>
            </a:r>
            <a:r>
              <a:rPr lang="vi" sz="1800">
                <a:solidFill>
                  <a:srgbClr val="0070C0"/>
                </a:solidFill>
              </a:rPr>
              <a:t>Process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79000" y="1417075"/>
            <a:ext cx="53667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AutoNum type="arabicPeriod"/>
            </a:pPr>
            <a:r>
              <a:rPr lang="vi" sz="1800">
                <a:solidFill>
                  <a:srgbClr val="0070C0"/>
                </a:solidFill>
              </a:rPr>
              <a:t>Start with pre-trained network</a:t>
            </a:r>
            <a:endParaRPr sz="1800">
              <a:solidFill>
                <a:srgbClr val="0070C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AutoNum type="arabicPeriod"/>
            </a:pPr>
            <a:r>
              <a:rPr lang="vi" sz="1800">
                <a:solidFill>
                  <a:srgbClr val="0070C0"/>
                </a:solidFill>
              </a:rPr>
              <a:t>Partition network into </a:t>
            </a:r>
            <a:endParaRPr sz="1800">
              <a:solidFill>
                <a:srgbClr val="0070C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lang="vi" sz="1800">
                <a:solidFill>
                  <a:srgbClr val="0070C0"/>
                </a:solidFill>
              </a:rPr>
              <a:t>Featurizers: Identify which layer to keep</a:t>
            </a:r>
            <a:endParaRPr sz="1800">
              <a:solidFill>
                <a:srgbClr val="0070C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-"/>
            </a:pPr>
            <a:r>
              <a:rPr lang="vi" sz="1800">
                <a:solidFill>
                  <a:srgbClr val="0070C0"/>
                </a:solidFill>
              </a:rPr>
              <a:t>Classifiers: Identify which layer to replace</a:t>
            </a:r>
            <a:endParaRPr sz="1800">
              <a:solidFill>
                <a:srgbClr val="0070C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AutoNum type="arabicPeriod"/>
            </a:pPr>
            <a:r>
              <a:rPr lang="vi" sz="1800">
                <a:solidFill>
                  <a:srgbClr val="0070C0"/>
                </a:solidFill>
              </a:rPr>
              <a:t>Re-train classifier layers with new data </a:t>
            </a:r>
            <a:endParaRPr sz="1800">
              <a:solidFill>
                <a:srgbClr val="0070C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AutoNum type="arabicPeriod"/>
            </a:pPr>
            <a:r>
              <a:rPr lang="vi" sz="1800">
                <a:solidFill>
                  <a:srgbClr val="0070C0"/>
                </a:solidFill>
              </a:rPr>
              <a:t>Unfreeze weights and fine-tun whole network</a:t>
            </a:r>
            <a:endParaRPr sz="18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70C0"/>
                </a:solidFill>
              </a:rPr>
              <a:t>	with smaller learning rate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45337" t="0"/>
          <a:stretch/>
        </p:blipFill>
        <p:spPr>
          <a:xfrm>
            <a:off x="5787050" y="946800"/>
            <a:ext cx="910900" cy="42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6749700" y="1093075"/>
            <a:ext cx="19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70C0"/>
                </a:solidFill>
              </a:rPr>
              <a:t>Conv Block 1: </a:t>
            </a:r>
            <a:r>
              <a:rPr b="1" lang="vi">
                <a:solidFill>
                  <a:srgbClr val="0070C0"/>
                </a:solidFill>
              </a:rPr>
              <a:t>Frozen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6749700" y="1701050"/>
            <a:ext cx="19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70C0"/>
                </a:solidFill>
              </a:rPr>
              <a:t>Conv Block 2: </a:t>
            </a:r>
            <a:r>
              <a:rPr b="1" lang="vi">
                <a:solidFill>
                  <a:srgbClr val="0070C0"/>
                </a:solidFill>
              </a:rPr>
              <a:t>Frozen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749700" y="2391375"/>
            <a:ext cx="19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70C0"/>
                </a:solidFill>
              </a:rPr>
              <a:t>Conv Block 3: </a:t>
            </a:r>
            <a:r>
              <a:rPr b="1" lang="vi">
                <a:solidFill>
                  <a:srgbClr val="0070C0"/>
                </a:solidFill>
              </a:rPr>
              <a:t>Frozen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6749700" y="3195775"/>
            <a:ext cx="19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70C0"/>
                </a:solidFill>
              </a:rPr>
              <a:t>Conv Block 4: </a:t>
            </a:r>
            <a:r>
              <a:rPr b="1" lang="vi">
                <a:solidFill>
                  <a:srgbClr val="0070C0"/>
                </a:solidFill>
              </a:rPr>
              <a:t>Frozen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697950" y="3927725"/>
            <a:ext cx="228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70C0"/>
                </a:solidFill>
              </a:rPr>
              <a:t>Conv Block 5: </a:t>
            </a:r>
            <a:r>
              <a:rPr b="1" lang="vi">
                <a:solidFill>
                  <a:srgbClr val="0070C0"/>
                </a:solidFill>
              </a:rPr>
              <a:t>Fine-tune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593850" y="4659675"/>
            <a:ext cx="228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70C0"/>
                </a:solidFill>
              </a:rPr>
              <a:t>Our </a:t>
            </a:r>
            <a:r>
              <a:rPr b="1" lang="vi">
                <a:solidFill>
                  <a:srgbClr val="0070C0"/>
                </a:solidFill>
              </a:rPr>
              <a:t>Fully connected Cls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79000" y="3424050"/>
            <a:ext cx="59256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0000"/>
                </a:solidFill>
              </a:rPr>
              <a:t>Which layers to re-train?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vi" sz="1800">
                <a:solidFill>
                  <a:srgbClr val="FF0000"/>
                </a:solidFill>
              </a:rPr>
              <a:t>Depends on the domain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vi" sz="1800">
                <a:solidFill>
                  <a:srgbClr val="FF0000"/>
                </a:solidFill>
              </a:rPr>
              <a:t>Start by re-training the last layers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vi" sz="1800">
                <a:solidFill>
                  <a:srgbClr val="FF0000"/>
                </a:solidFill>
              </a:rPr>
              <a:t>Work backwards if performance is not satisfactory 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8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